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9" r:id="rId3"/>
    <p:sldId id="256" r:id="rId4"/>
    <p:sldId id="261" r:id="rId5"/>
    <p:sldId id="262" r:id="rId6"/>
    <p:sldId id="263" r:id="rId7"/>
    <p:sldId id="264" r:id="rId8"/>
    <p:sldId id="260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4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73D1AB-DDEF-4862-8E0E-4C415344CE52}" type="datetimeFigureOut">
              <a:rPr lang="zh-TW" altLang="en-US" smtClean="0"/>
              <a:t>2014/9/25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EA1765-748F-489E-AD57-57E7DE3D2A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4044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5C550-9649-49D3-B1BD-1B23FAF4CC93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6616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9115-F9C6-4D3C-9A21-A6F56E21B0D1}" type="datetimeFigureOut">
              <a:rPr lang="zh-TW" altLang="en-US" smtClean="0"/>
              <a:t>2014/9/25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B190-563C-45A2-8352-CE886674EB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423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9115-F9C6-4D3C-9A21-A6F56E21B0D1}" type="datetimeFigureOut">
              <a:rPr lang="zh-TW" altLang="en-US" smtClean="0"/>
              <a:t>2014/9/25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B190-563C-45A2-8352-CE886674EB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9621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9115-F9C6-4D3C-9A21-A6F56E21B0D1}" type="datetimeFigureOut">
              <a:rPr lang="zh-TW" altLang="en-US" smtClean="0"/>
              <a:t>2014/9/25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B190-563C-45A2-8352-CE886674EB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593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9115-F9C6-4D3C-9A21-A6F56E21B0D1}" type="datetimeFigureOut">
              <a:rPr lang="zh-TW" altLang="en-US" smtClean="0"/>
              <a:t>2014/9/25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B190-563C-45A2-8352-CE886674EB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2105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9115-F9C6-4D3C-9A21-A6F56E21B0D1}" type="datetimeFigureOut">
              <a:rPr lang="zh-TW" altLang="en-US" smtClean="0"/>
              <a:t>2014/9/25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B190-563C-45A2-8352-CE886674EB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970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9115-F9C6-4D3C-9A21-A6F56E21B0D1}" type="datetimeFigureOut">
              <a:rPr lang="zh-TW" altLang="en-US" smtClean="0"/>
              <a:t>2014/9/25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B190-563C-45A2-8352-CE886674EB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5518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9115-F9C6-4D3C-9A21-A6F56E21B0D1}" type="datetimeFigureOut">
              <a:rPr lang="zh-TW" altLang="en-US" smtClean="0"/>
              <a:t>2014/9/25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B190-563C-45A2-8352-CE886674EB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0816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9115-F9C6-4D3C-9A21-A6F56E21B0D1}" type="datetimeFigureOut">
              <a:rPr lang="zh-TW" altLang="en-US" smtClean="0"/>
              <a:t>2014/9/25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B190-563C-45A2-8352-CE886674EB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8386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9115-F9C6-4D3C-9A21-A6F56E21B0D1}" type="datetimeFigureOut">
              <a:rPr lang="zh-TW" altLang="en-US" smtClean="0"/>
              <a:t>2014/9/25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B190-563C-45A2-8352-CE886674EB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7857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9115-F9C6-4D3C-9A21-A6F56E21B0D1}" type="datetimeFigureOut">
              <a:rPr lang="zh-TW" altLang="en-US" smtClean="0"/>
              <a:t>2014/9/25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B190-563C-45A2-8352-CE886674EB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0866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9115-F9C6-4D3C-9A21-A6F56E21B0D1}" type="datetimeFigureOut">
              <a:rPr lang="zh-TW" altLang="en-US" smtClean="0"/>
              <a:t>2014/9/25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B190-563C-45A2-8352-CE886674EB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9400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99115-F9C6-4D3C-9A21-A6F56E21B0D1}" type="datetimeFigureOut">
              <a:rPr lang="zh-TW" altLang="en-US" smtClean="0"/>
              <a:t>2014/9/25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AB190-563C-45A2-8352-CE886674EB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2680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da.com.tw/index.html" TargetMode="External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348680"/>
            <a:ext cx="6742334" cy="4789714"/>
          </a:xfrm>
          <a:prstGeom prst="rect">
            <a:avLst/>
          </a:prstGeom>
          <a:effectLst/>
        </p:spPr>
      </p:pic>
      <p:sp>
        <p:nvSpPr>
          <p:cNvPr id="4" name="文字方塊 3"/>
          <p:cNvSpPr txBox="1"/>
          <p:nvPr/>
        </p:nvSpPr>
        <p:spPr>
          <a:xfrm>
            <a:off x="107504" y="476672"/>
            <a:ext cx="1900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第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屆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LDA</a:t>
            </a:r>
          </a:p>
        </p:txBody>
      </p:sp>
    </p:spTree>
    <p:extLst>
      <p:ext uri="{BB962C8B-B14F-4D97-AF65-F5344CB8AC3E}">
        <p14:creationId xmlns:p14="http://schemas.microsoft.com/office/powerpoint/2010/main" val="108921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7522292" y="6481018"/>
            <a:ext cx="14414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zh-TW" altLang="en-US" sz="11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十大獲獎作品展示牆</a:t>
            </a:r>
            <a:endParaRPr lang="en-US" altLang="ja-JP" sz="11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116" name="標題 2"/>
          <p:cNvSpPr>
            <a:spLocks noGrp="1"/>
          </p:cNvSpPr>
          <p:nvPr>
            <p:ph type="title"/>
          </p:nvPr>
        </p:nvSpPr>
        <p:spPr>
          <a:xfrm>
            <a:off x="285750" y="2604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一</a:t>
            </a:r>
            <a:r>
              <a:rPr lang="zh-TW" altLang="en-US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、競賽背景</a:t>
            </a: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6183557" y="2587757"/>
            <a:ext cx="29162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zh-TW" altLang="en-US" sz="12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米蘭</a:t>
            </a:r>
            <a:r>
              <a:rPr lang="zh-TW" altLang="en-US" sz="1200" b="1" dirty="0">
                <a:solidFill>
                  <a:schemeClr val="bg1"/>
                </a:solidFill>
                <a:ea typeface="標楷體" panose="03000509000000000000" pitchFamily="65" charset="-120"/>
              </a:rPr>
              <a:t> </a:t>
            </a:r>
            <a:r>
              <a:rPr lang="en-US" altLang="ja-JP" sz="1200" b="1" dirty="0">
                <a:solidFill>
                  <a:schemeClr val="bg1"/>
                </a:solidFill>
                <a:ea typeface="標楷體" panose="03000509000000000000" pitchFamily="65" charset="-120"/>
              </a:rPr>
              <a:t>LEXUS DESIGN AMAZING 2013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FB0B-BCDC-467E-BC8D-9E96B4FE6D6C}" type="slidenum">
              <a:rPr lang="zh-TW" altLang="en-US" smtClean="0"/>
              <a:pPr/>
              <a:t>2</a:t>
            </a:fld>
            <a:endParaRPr lang="zh-TW" altLang="en-US"/>
          </a:p>
        </p:txBody>
      </p:sp>
      <p:sp>
        <p:nvSpPr>
          <p:cNvPr id="2" name="等腰三角形 1"/>
          <p:cNvSpPr/>
          <p:nvPr/>
        </p:nvSpPr>
        <p:spPr>
          <a:xfrm rot="10800000">
            <a:off x="704098" y="2492895"/>
            <a:ext cx="4464496" cy="360040"/>
          </a:xfrm>
          <a:prstGeom prst="triangl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圓角矩形 4"/>
          <p:cNvSpPr/>
          <p:nvPr/>
        </p:nvSpPr>
        <p:spPr>
          <a:xfrm>
            <a:off x="357159" y="1313891"/>
            <a:ext cx="5158371" cy="1008112"/>
          </a:xfrm>
          <a:prstGeom prst="roundRect">
            <a:avLst/>
          </a:prstGeom>
          <a:noFill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6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快速流動、翻新的時代，厚植品牌的形象是相當重要。透過設計軟實力，不僅可美化商品，更可以提升品牌正面能量。</a:t>
            </a:r>
            <a:endParaRPr lang="en-US" altLang="zh-TW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圓角矩形 16"/>
          <p:cNvSpPr/>
          <p:nvPr/>
        </p:nvSpPr>
        <p:spPr>
          <a:xfrm>
            <a:off x="457200" y="4797987"/>
            <a:ext cx="5130338" cy="163140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LDA</a:t>
            </a:r>
            <a:r>
              <a:rPr lang="zh-TW" altLang="en-US" sz="16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深度</a:t>
            </a:r>
            <a:r>
              <a:rPr lang="zh-TW" altLang="en-US" sz="16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推廣</a:t>
            </a:r>
            <a:r>
              <a:rPr lang="zh-TW" altLang="en-US" sz="16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16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第三屆</a:t>
            </a:r>
            <a:r>
              <a:rPr lang="en-US" altLang="zh-TW" sz="16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LDA</a:t>
            </a:r>
            <a:r>
              <a:rPr lang="zh-TW" altLang="en-US" sz="16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推廣方式，</a:t>
            </a:r>
            <a:r>
              <a:rPr lang="zh-TW" altLang="en-US" sz="16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將持續</a:t>
            </a:r>
            <a:r>
              <a:rPr lang="zh-TW" altLang="en-US" sz="16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深耕，</a:t>
            </a:r>
            <a:r>
              <a:rPr lang="zh-TW" altLang="en-US" sz="16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讓台灣優秀具潛力設計同好</a:t>
            </a:r>
            <a:r>
              <a:rPr lang="zh-TW" altLang="en-US" sz="16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，一同參與</a:t>
            </a:r>
            <a:r>
              <a:rPr lang="en-US" altLang="zh-TW" sz="16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Lexus</a:t>
            </a:r>
            <a:r>
              <a:rPr lang="zh-TW" altLang="en-US" sz="16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設計盛世，一同為台灣設計在國際上展現風采。</a:t>
            </a:r>
            <a:endParaRPr lang="en-US" altLang="zh-TW" sz="16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等腰三角形 17"/>
          <p:cNvSpPr/>
          <p:nvPr/>
        </p:nvSpPr>
        <p:spPr>
          <a:xfrm rot="10800000">
            <a:off x="776106" y="4286256"/>
            <a:ext cx="4464496" cy="360040"/>
          </a:xfrm>
          <a:prstGeom prst="triangl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圓角矩形 18"/>
          <p:cNvSpPr/>
          <p:nvPr/>
        </p:nvSpPr>
        <p:spPr>
          <a:xfrm>
            <a:off x="357158" y="2852936"/>
            <a:ext cx="5158371" cy="1205632"/>
          </a:xfrm>
          <a:prstGeom prst="roundRect">
            <a:avLst/>
          </a:prstGeom>
          <a:noFill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6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軟性經濟創意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(Innovator of Soft Economy)</a:t>
            </a:r>
            <a:r>
              <a:rPr lang="zh-TW" altLang="en-US" sz="16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16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透過設計提升周邊產業與服務，加深品牌形象與品牌好感度。</a:t>
            </a:r>
            <a:endParaRPr lang="en-US" altLang="zh-TW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29322" y="1313891"/>
            <a:ext cx="2720690" cy="1647453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018350" y="4283804"/>
            <a:ext cx="41088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設計軟實力－開拓創意生活產業新價值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6" name="內容版面配置區 4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9322" y="3143247"/>
            <a:ext cx="4286280" cy="3214711"/>
          </a:xfrm>
        </p:spPr>
      </p:pic>
      <p:pic>
        <p:nvPicPr>
          <p:cNvPr id="20" name="圖片 19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74607" y="67364"/>
            <a:ext cx="1475656" cy="104829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20782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09526" y="2299843"/>
            <a:ext cx="7550064" cy="2523189"/>
          </a:xfrm>
        </p:spPr>
        <p:txBody>
          <a:bodyPr>
            <a:normAutofit/>
          </a:bodyPr>
          <a:lstStyle/>
          <a:p>
            <a:pPr algn="l"/>
            <a:r>
              <a:rPr lang="zh-TW" altLang="en-US" sz="1500" dirty="0" smtClean="0"/>
              <a:t>  本</a:t>
            </a:r>
            <a:r>
              <a:rPr lang="zh-TW" altLang="en-US" sz="1500" dirty="0"/>
              <a:t>次競賽的主題以感官「</a:t>
            </a:r>
            <a:r>
              <a:rPr lang="en-US" altLang="zh-TW" sz="1500" dirty="0"/>
              <a:t>Senses</a:t>
            </a:r>
            <a:r>
              <a:rPr lang="zh-TW" altLang="en-US" sz="1500" dirty="0"/>
              <a:t>」為概念，比賽將挑戰和激發參賽者的好奇心。期許能透過</a:t>
            </a:r>
            <a:r>
              <a:rPr lang="en-US" altLang="zh-TW" sz="1500" dirty="0"/>
              <a:t>LDA</a:t>
            </a:r>
            <a:r>
              <a:rPr lang="zh-TW" altLang="en-US" sz="1500" dirty="0"/>
              <a:t>設計大賞培育並支持年輕創作者創新思維、豐富並改善我們的世界，更傳遞</a:t>
            </a:r>
            <a:r>
              <a:rPr lang="en-US" altLang="zh-TW" sz="1500" dirty="0"/>
              <a:t>LEXUS</a:t>
            </a:r>
            <a:r>
              <a:rPr lang="zh-TW" altLang="en-US" sz="1500" dirty="0"/>
              <a:t>創新設計、與環境永續共存以及結合在地特色的精神。</a:t>
            </a:r>
            <a:br>
              <a:rPr lang="zh-TW" altLang="en-US" sz="1500" dirty="0"/>
            </a:br>
            <a:r>
              <a:rPr lang="zh-TW" altLang="en-US" sz="1500" dirty="0"/>
              <a:t/>
            </a:r>
            <a:br>
              <a:rPr lang="zh-TW" altLang="en-US" sz="1500" dirty="0"/>
            </a:br>
            <a:r>
              <a:rPr lang="zh-TW" altLang="en-US" sz="1500" dirty="0" smtClean="0"/>
              <a:t>  </a:t>
            </a:r>
            <a:r>
              <a:rPr lang="en-US" altLang="zh-TW" sz="1500" dirty="0" smtClean="0"/>
              <a:t>LEXUS</a:t>
            </a:r>
            <a:r>
              <a:rPr lang="zh-TW" altLang="en-US" sz="1500" dirty="0"/>
              <a:t>相信「設計」二字，始終要求的不是形式的鑽研，而是如何從問題中創造解答，利用解答推動更好的社會和未來。用好奇心驅使創造力，期待用創新的產品改變世界。因此，歡迎所有的設計同好，提供各式多元的創新想法，與我們一起克服新時代的挑戰。</a:t>
            </a:r>
            <a:r>
              <a:rPr lang="zh-TW" altLang="en-US" sz="1600" dirty="0"/>
              <a:t/>
            </a:r>
            <a:br>
              <a:rPr lang="zh-TW" altLang="en-US" sz="1600" dirty="0"/>
            </a:br>
            <a:endParaRPr lang="zh-TW" altLang="en-US" sz="1600" dirty="0"/>
          </a:p>
          <a:p>
            <a:r>
              <a:rPr lang="zh-TW" altLang="en-US" sz="1600" dirty="0"/>
              <a:t/>
            </a:r>
            <a:br>
              <a:rPr lang="zh-TW" altLang="en-US" sz="1600" dirty="0"/>
            </a:br>
            <a:endParaRPr lang="zh-TW" altLang="en-US" sz="16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68344" y="0"/>
            <a:ext cx="1475656" cy="1048297"/>
          </a:xfrm>
          <a:prstGeom prst="rect">
            <a:avLst/>
          </a:prstGeom>
          <a:effectLst/>
        </p:spPr>
      </p:pic>
      <p:pic>
        <p:nvPicPr>
          <p:cNvPr id="2050" name="Picture 2" descr="http://www.lda.com.tw/img/sel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33" y="524148"/>
            <a:ext cx="1966533" cy="1242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lda.com.tw/img/sel15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466" y="829221"/>
            <a:ext cx="2581275" cy="43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4474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3994880"/>
              </p:ext>
            </p:extLst>
          </p:nvPr>
        </p:nvGraphicFramePr>
        <p:xfrm>
          <a:off x="967786" y="269095"/>
          <a:ext cx="6512668" cy="6390640"/>
        </p:xfrm>
        <a:graphic>
          <a:graphicData uri="http://schemas.openxmlformats.org/drawingml/2006/table">
            <a:tbl>
              <a:tblPr/>
              <a:tblGrid>
                <a:gridCol w="3256334"/>
                <a:gridCol w="3256334"/>
              </a:tblGrid>
              <a:tr h="3076438"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200" dirty="0">
                          <a:effectLst/>
                        </a:rPr>
                        <a:t/>
                      </a:r>
                      <a:br>
                        <a:rPr lang="zh-TW" altLang="en-US" sz="1200" dirty="0">
                          <a:effectLst/>
                        </a:rPr>
                      </a:br>
                      <a:r>
                        <a:rPr lang="zh-TW" altLang="en-US" sz="1300" dirty="0">
                          <a:effectLst/>
                        </a:rPr>
                        <a:t>繳件時間</a:t>
                      </a:r>
                      <a:r>
                        <a:rPr lang="en-US" altLang="zh-TW" sz="1300" dirty="0">
                          <a:effectLst/>
                        </a:rPr>
                        <a:t>2014/08/11 09:00(GMT)~2014/11/3 23:59(GMT)</a:t>
                      </a:r>
                      <a:r>
                        <a:rPr lang="zh-TW" altLang="en-US" sz="1300" dirty="0">
                          <a:effectLst/>
                        </a:rPr>
                        <a:t>。</a:t>
                      </a:r>
                      <a:br>
                        <a:rPr lang="zh-TW" altLang="en-US" sz="1300" dirty="0">
                          <a:effectLst/>
                        </a:rPr>
                      </a:br>
                      <a:r>
                        <a:rPr lang="en-US" altLang="zh-TW" sz="1300" dirty="0">
                          <a:effectLst/>
                        </a:rPr>
                        <a:t>(</a:t>
                      </a:r>
                      <a:r>
                        <a:rPr lang="zh-TW" altLang="en-US" sz="1300" dirty="0">
                          <a:effectLst/>
                        </a:rPr>
                        <a:t>台灣時間</a:t>
                      </a:r>
                      <a:r>
                        <a:rPr lang="en-US" altLang="zh-TW" sz="1300" dirty="0">
                          <a:effectLst/>
                        </a:rPr>
                        <a:t>2014/11/4(</a:t>
                      </a:r>
                      <a:r>
                        <a:rPr lang="zh-TW" altLang="en-US" sz="1300" dirty="0">
                          <a:effectLst/>
                        </a:rPr>
                        <a:t>二</a:t>
                      </a:r>
                      <a:r>
                        <a:rPr lang="en-US" altLang="zh-TW" sz="1300" dirty="0">
                          <a:effectLst/>
                        </a:rPr>
                        <a:t>) 07:59</a:t>
                      </a:r>
                      <a:r>
                        <a:rPr lang="zh-TW" altLang="en-US" sz="1300" dirty="0">
                          <a:effectLst/>
                        </a:rPr>
                        <a:t>截止</a:t>
                      </a:r>
                      <a:r>
                        <a:rPr lang="en-US" altLang="zh-TW" sz="1300" dirty="0">
                          <a:effectLst/>
                        </a:rPr>
                        <a:t>) </a:t>
                      </a:r>
                      <a:br>
                        <a:rPr lang="en-US" altLang="zh-TW" sz="1300" dirty="0">
                          <a:effectLst/>
                        </a:rPr>
                      </a:br>
                      <a:r>
                        <a:rPr lang="en-US" altLang="zh-TW" sz="1300" dirty="0">
                          <a:effectLst/>
                        </a:rPr>
                        <a:t>*</a:t>
                      </a:r>
                      <a:r>
                        <a:rPr lang="zh-TW" altLang="en-US" sz="1300" dirty="0">
                          <a:effectLst/>
                        </a:rPr>
                        <a:t>須先完成網站註冊才可進行報名</a:t>
                      </a:r>
                      <a:r>
                        <a:rPr lang="en-US" altLang="zh-TW" sz="1300" dirty="0">
                          <a:effectLst/>
                        </a:rPr>
                        <a:t>; </a:t>
                      </a:r>
                      <a:r>
                        <a:rPr lang="zh-TW" altLang="en-US" sz="1300" dirty="0">
                          <a:effectLst/>
                        </a:rPr>
                        <a:t>註冊於</a:t>
                      </a:r>
                      <a:r>
                        <a:rPr lang="en-US" altLang="zh-TW" sz="1300" dirty="0">
                          <a:effectLst/>
                        </a:rPr>
                        <a:t>2014/11/3 23:59(GMT)</a:t>
                      </a:r>
                      <a:r>
                        <a:rPr lang="zh-TW" altLang="en-US" sz="1300" dirty="0">
                          <a:effectLst/>
                        </a:rPr>
                        <a:t>截止。</a:t>
                      </a:r>
                      <a:br>
                        <a:rPr lang="zh-TW" altLang="en-US" sz="1300" dirty="0">
                          <a:effectLst/>
                        </a:rPr>
                      </a:br>
                      <a:r>
                        <a:rPr lang="en-US" altLang="zh-TW" sz="1300" dirty="0">
                          <a:effectLst/>
                        </a:rPr>
                        <a:t>(</a:t>
                      </a:r>
                      <a:r>
                        <a:rPr lang="zh-TW" altLang="en-US" sz="1300" dirty="0">
                          <a:effectLst/>
                        </a:rPr>
                        <a:t>台灣時間</a:t>
                      </a:r>
                      <a:r>
                        <a:rPr lang="en-US" altLang="zh-TW" sz="1300" dirty="0">
                          <a:effectLst/>
                        </a:rPr>
                        <a:t>2014/11/4(</a:t>
                      </a:r>
                      <a:r>
                        <a:rPr lang="zh-TW" altLang="en-US" sz="1300" dirty="0">
                          <a:effectLst/>
                        </a:rPr>
                        <a:t>二</a:t>
                      </a:r>
                      <a:r>
                        <a:rPr lang="en-US" altLang="zh-TW" sz="1300" dirty="0">
                          <a:effectLst/>
                        </a:rPr>
                        <a:t>) 07:59</a:t>
                      </a:r>
                      <a:r>
                        <a:rPr lang="zh-TW" altLang="en-US" sz="1300" dirty="0">
                          <a:effectLst/>
                        </a:rPr>
                        <a:t>截止</a:t>
                      </a:r>
                      <a:r>
                        <a:rPr lang="en-US" altLang="zh-TW" sz="1300" dirty="0">
                          <a:effectLst/>
                        </a:rPr>
                        <a:t>)</a:t>
                      </a:r>
                    </a:p>
                    <a:p>
                      <a:pPr>
                        <a:lnSpc>
                          <a:spcPts val="2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300" dirty="0">
                          <a:effectLst/>
                        </a:rPr>
                        <a:t>得獎公告預計於</a:t>
                      </a:r>
                      <a:r>
                        <a:rPr lang="en-US" altLang="zh-TW" sz="1300" dirty="0">
                          <a:effectLst/>
                        </a:rPr>
                        <a:t>2015/01</a:t>
                      </a:r>
                      <a:r>
                        <a:rPr lang="zh-TW" altLang="en-US" sz="1300" dirty="0">
                          <a:effectLst/>
                        </a:rPr>
                        <a:t>月中旬後於</a:t>
                      </a:r>
                      <a:r>
                        <a:rPr lang="en-US" altLang="zh-TW" sz="1300" dirty="0" err="1">
                          <a:effectLst/>
                        </a:rPr>
                        <a:t>designboom</a:t>
                      </a:r>
                      <a:r>
                        <a:rPr lang="zh-TW" altLang="en-US" sz="1300" dirty="0">
                          <a:effectLst/>
                        </a:rPr>
                        <a:t>和</a:t>
                      </a:r>
                      <a:r>
                        <a:rPr lang="en-US" altLang="zh-TW" sz="1300" dirty="0">
                          <a:effectLst/>
                        </a:rPr>
                        <a:t>Lexus International</a:t>
                      </a:r>
                      <a:r>
                        <a:rPr lang="zh-TW" altLang="en-US" sz="1300" dirty="0">
                          <a:effectLst/>
                        </a:rPr>
                        <a:t>官網正式公告</a:t>
                      </a:r>
                      <a:r>
                        <a:rPr lang="zh-TW" altLang="en-US" sz="1200" dirty="0">
                          <a:effectLst/>
                        </a:rPr>
                        <a:t>。</a:t>
                      </a:r>
                    </a:p>
                    <a:p>
                      <a:r>
                        <a:rPr lang="zh-TW" altLang="en-US" sz="1200" dirty="0">
                          <a:effectLst/>
                        </a:rPr>
                        <a:t/>
                      </a:r>
                      <a:br>
                        <a:rPr lang="zh-TW" altLang="en-US" sz="1200" dirty="0">
                          <a:effectLst/>
                        </a:rPr>
                      </a:br>
                      <a:r>
                        <a:rPr lang="zh-TW" altLang="en-US" sz="1200" dirty="0">
                          <a:effectLst/>
                        </a:rPr>
                        <a:t/>
                      </a:r>
                      <a:br>
                        <a:rPr lang="zh-TW" altLang="en-US" sz="1200" dirty="0">
                          <a:effectLst/>
                        </a:rPr>
                      </a:br>
                      <a:endParaRPr lang="zh-TW" altLang="en-US" sz="12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21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effectLst/>
                        </a:rPr>
                        <a:t/>
                      </a:r>
                      <a:br>
                        <a:rPr lang="zh-TW" altLang="en-US" sz="1200" dirty="0">
                          <a:effectLst/>
                        </a:rPr>
                      </a:br>
                      <a:endParaRPr lang="zh-TW" altLang="en-US" sz="12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300" dirty="0">
                          <a:effectLst/>
                        </a:rPr>
                        <a:t/>
                      </a:r>
                      <a:br>
                        <a:rPr lang="zh-TW" altLang="en-US" sz="1300" dirty="0">
                          <a:effectLst/>
                        </a:rPr>
                      </a:br>
                      <a:r>
                        <a:rPr lang="en-US" altLang="zh-TW" sz="1300" dirty="0">
                          <a:effectLst/>
                        </a:rPr>
                        <a:t>2015 LEXUS </a:t>
                      </a:r>
                      <a:r>
                        <a:rPr lang="zh-TW" altLang="en-US" sz="1300" dirty="0">
                          <a:effectLst/>
                        </a:rPr>
                        <a:t>設計大賞</a:t>
                      </a:r>
                      <a:r>
                        <a:rPr lang="en-US" altLang="zh-TW" sz="1300" dirty="0">
                          <a:effectLst/>
                        </a:rPr>
                        <a:t>(</a:t>
                      </a:r>
                      <a:r>
                        <a:rPr lang="zh-TW" altLang="en-US" sz="1300" dirty="0">
                          <a:effectLst/>
                        </a:rPr>
                        <a:t>以下簡稱比賽</a:t>
                      </a:r>
                      <a:r>
                        <a:rPr lang="en-US" altLang="zh-TW" sz="1300" dirty="0">
                          <a:effectLst/>
                        </a:rPr>
                        <a:t>)</a:t>
                      </a:r>
                      <a:r>
                        <a:rPr lang="zh-TW" altLang="en-US" sz="1300" dirty="0">
                          <a:effectLst/>
                        </a:rPr>
                        <a:t>開放全球所有國家的專業人士、學生及設計愛好者參與（「參賽者」或「參賽團體」），並且只開放給參加時已達居住地之法定成年人年齡的個體參加，不具前述條件或法定能力有限的未成年人與個體不可參賽。</a:t>
                      </a:r>
                    </a:p>
                    <a:p>
                      <a:pPr>
                        <a:lnSpc>
                          <a:spcPts val="2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300" dirty="0">
                          <a:effectLst/>
                        </a:rPr>
                        <a:t>豐田汽車公司員工、</a:t>
                      </a:r>
                      <a:r>
                        <a:rPr lang="en-US" altLang="zh-TW" sz="1300" dirty="0">
                          <a:effectLst/>
                        </a:rPr>
                        <a:t>Lexus International</a:t>
                      </a:r>
                      <a:r>
                        <a:rPr lang="zh-TW" altLang="en-US" sz="1300" dirty="0">
                          <a:effectLst/>
                        </a:rPr>
                        <a:t>、</a:t>
                      </a:r>
                      <a:r>
                        <a:rPr lang="en-US" altLang="zh-TW" sz="1300" dirty="0" err="1">
                          <a:effectLst/>
                        </a:rPr>
                        <a:t>designboom</a:t>
                      </a:r>
                      <a:r>
                        <a:rPr lang="en-US" altLang="zh-TW" sz="1300" dirty="0">
                          <a:effectLst/>
                        </a:rPr>
                        <a:t> </a:t>
                      </a:r>
                      <a:r>
                        <a:rPr lang="en-US" altLang="zh-TW" sz="1300" dirty="0" err="1">
                          <a:effectLst/>
                        </a:rPr>
                        <a:t>srl</a:t>
                      </a:r>
                      <a:r>
                        <a:rPr lang="zh-TW" altLang="en-US" sz="1300" dirty="0">
                          <a:effectLst/>
                        </a:rPr>
                        <a:t>（與其各自的母公司、子公司、廣告行銷代理、經銷商，總稱「比賽相關實體」）以及每一位員工、直系親屬和／或生活在同一家庭中者（不論是否為法定親屬）皆不可參賽或是獲獎。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073" name="Picture 1" descr="http://www.lda.com.tw/img/sel9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235" y="795664"/>
            <a:ext cx="225742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://www.lda.com.tw/img/sel1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0651" y="4252847"/>
            <a:ext cx="225742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圖片 6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68344" y="0"/>
            <a:ext cx="1475656" cy="104829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499099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4894418"/>
              </p:ext>
            </p:extLst>
          </p:nvPr>
        </p:nvGraphicFramePr>
        <p:xfrm>
          <a:off x="649520" y="1048296"/>
          <a:ext cx="7717866" cy="5314925"/>
        </p:xfrm>
        <a:graphic>
          <a:graphicData uri="http://schemas.openxmlformats.org/drawingml/2006/table">
            <a:tbl>
              <a:tblPr/>
              <a:tblGrid>
                <a:gridCol w="2619724"/>
                <a:gridCol w="5098142"/>
              </a:tblGrid>
              <a:tr h="531492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dirty="0">
                          <a:effectLst/>
                        </a:rPr>
                        <a:t/>
                      </a:r>
                      <a:br>
                        <a:rPr lang="zh-TW" altLang="en-US" sz="1100" dirty="0">
                          <a:effectLst/>
                        </a:rPr>
                      </a:br>
                      <a:endParaRPr lang="zh-TW" altLang="en-US" sz="11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300" dirty="0">
                          <a:effectLst/>
                        </a:rPr>
                        <a:t/>
                      </a:r>
                      <a:br>
                        <a:rPr lang="zh-TW" altLang="en-US" sz="1300" dirty="0">
                          <a:effectLst/>
                        </a:rPr>
                      </a:br>
                      <a:r>
                        <a:rPr lang="zh-TW" altLang="en-US" sz="1300" dirty="0">
                          <a:effectLst/>
                        </a:rPr>
                        <a:t>提交參賽作品前，每位參賽者必須填寫和提交一份正式註冊表格，其中會詢問參賽者全名、住家地址、</a:t>
                      </a:r>
                      <a:r>
                        <a:rPr lang="en-US" altLang="zh-TW" sz="1300" dirty="0">
                          <a:effectLst/>
                        </a:rPr>
                        <a:t>e-mail </a:t>
                      </a:r>
                      <a:r>
                        <a:rPr lang="zh-TW" altLang="en-US" sz="1300" dirty="0">
                          <a:effectLst/>
                        </a:rPr>
                        <a:t>地址、參賽者現職類別或是（與創意、藝術社群有關的）商業活動。</a:t>
                      </a:r>
                    </a:p>
                    <a:p>
                      <a:pPr>
                        <a:lnSpc>
                          <a:spcPts val="2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300" dirty="0">
                          <a:effectLst/>
                        </a:rPr>
                        <a:t>註冊時，參賽者會選擇一組登入密碼（以下稱為「存取資料」），用來將參賽作品（件數不限）提交比賽主辦單位（總稱「提交的作品」）。申請人必須對個人登入資料保密，防止第三方未經授權使用。</a:t>
                      </a:r>
                    </a:p>
                    <a:p>
                      <a:pPr>
                        <a:lnSpc>
                          <a:spcPts val="2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300" dirty="0">
                          <a:effectLst/>
                        </a:rPr>
                        <a:t>基於比賽目的，提交的作品必須遵守比賽官網及正式比賽規則、創意與法律要求，但不限於比賽準則（如下文定義）。所有遲交、凌亂、不完整或未遵守比賽規定的作品，可能在</a:t>
                      </a:r>
                      <a:r>
                        <a:rPr lang="en-US" altLang="zh-TW" sz="1300" dirty="0">
                          <a:effectLst/>
                        </a:rPr>
                        <a:t>Lexus International</a:t>
                      </a:r>
                      <a:r>
                        <a:rPr lang="zh-TW" altLang="en-US" sz="1300" dirty="0">
                          <a:effectLst/>
                        </a:rPr>
                        <a:t>的斟酌決定下取消參賽資格。</a:t>
                      </a:r>
                    </a:p>
                    <a:p>
                      <a:pPr>
                        <a:lnSpc>
                          <a:spcPts val="2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300" dirty="0">
                          <a:effectLst/>
                        </a:rPr>
                        <a:t>參賽作品的收件時間是以比賽官網伺服器所記錄的資訊為主。為確認作品完成繳件程序，電腦將自動傳送載有「發佈成功」的回覆，不能將此回覆視為參賽作品的證明。</a:t>
                      </a:r>
                    </a:p>
                    <a:p>
                      <a:pPr>
                        <a:lnSpc>
                          <a:spcPts val="2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300" dirty="0">
                          <a:effectLst/>
                        </a:rPr>
                        <a:t>參賽者之身分若有爭議，參賽作品會被視為傳送該作品之</a:t>
                      </a:r>
                      <a:r>
                        <a:rPr lang="en-US" altLang="zh-TW" sz="1300" dirty="0">
                          <a:effectLst/>
                        </a:rPr>
                        <a:t>e-mail </a:t>
                      </a:r>
                      <a:r>
                        <a:rPr lang="zh-TW" altLang="en-US" sz="1300" dirty="0">
                          <a:effectLst/>
                        </a:rPr>
                        <a:t>的所有人所提交，但僅限此人之法律資格無虞。「帳號擁有者」是指在可分配帳戶的網絡（如</a:t>
                      </a:r>
                      <a:r>
                        <a:rPr lang="en-US" altLang="zh-TW" sz="1300" dirty="0">
                          <a:effectLst/>
                        </a:rPr>
                        <a:t>Yahoo</a:t>
                      </a:r>
                      <a:r>
                        <a:rPr lang="zh-TW" altLang="en-US" sz="1300" dirty="0">
                          <a:effectLst/>
                        </a:rPr>
                        <a:t>）所提供的 </a:t>
                      </a:r>
                      <a:r>
                        <a:rPr lang="en-US" altLang="zh-TW" sz="1300" dirty="0">
                          <a:effectLst/>
                        </a:rPr>
                        <a:t>e-mail </a:t>
                      </a:r>
                      <a:r>
                        <a:rPr lang="zh-TW" altLang="en-US" sz="1300" dirty="0">
                          <a:effectLst/>
                        </a:rPr>
                        <a:t>地址或用戶姓名之人。</a:t>
                      </a:r>
                    </a:p>
                    <a:p>
                      <a:pPr>
                        <a:lnSpc>
                          <a:spcPts val="2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1300" dirty="0">
                          <a:effectLst/>
                        </a:rPr>
                        <a:t>Lexus International</a:t>
                      </a:r>
                      <a:r>
                        <a:rPr lang="zh-TW" altLang="en-US" sz="1300" dirty="0">
                          <a:effectLst/>
                        </a:rPr>
                        <a:t>、</a:t>
                      </a:r>
                      <a:r>
                        <a:rPr lang="en-US" altLang="zh-TW" sz="1300" dirty="0" err="1">
                          <a:effectLst/>
                        </a:rPr>
                        <a:t>designboom</a:t>
                      </a:r>
                      <a:r>
                        <a:rPr lang="zh-TW" altLang="en-US" sz="1300" dirty="0">
                          <a:effectLst/>
                        </a:rPr>
                        <a:t>及本次競賽所有相關單位對遺失、填寫資訊錯誤、誤置、竄改、刪除或無效作品恕不負任何責任。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099" name="Picture 3" descr="http://www.lda.com.tw/img/sel1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92" y="1152917"/>
            <a:ext cx="2295525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圖片 8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68344" y="0"/>
            <a:ext cx="1475656" cy="104829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873407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551146" y="1774974"/>
            <a:ext cx="8004131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zh-TW" altLang="en-US" sz="1600" b="0" i="0" dirty="0" smtClean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作品必須能闡明 </a:t>
            </a:r>
            <a:r>
              <a:rPr lang="en-US" altLang="zh-TW" sz="1600" b="0" i="0" dirty="0" smtClean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Senses</a:t>
            </a:r>
            <a:r>
              <a:rPr lang="zh-TW" altLang="en-US" sz="1600" b="0" i="0" dirty="0" smtClean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（感官）。</a:t>
            </a:r>
          </a:p>
          <a:p>
            <a:pPr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zh-TW" altLang="en-US" sz="1600" b="0" i="0" dirty="0" smtClean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該項作品必須上網提交至比賽官網上的專屬頁面，圖片及文字必須採數位格式；不接受實體提交。</a:t>
            </a:r>
          </a:p>
          <a:p>
            <a:pPr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zh-TW" altLang="en-US" sz="1600" b="0" i="0" dirty="0" smtClean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作品能以任何媒體進行設計，但是必須以低解析度的</a:t>
            </a:r>
            <a:r>
              <a:rPr lang="en-US" altLang="zh-TW" sz="1600" b="0" i="0" dirty="0" smtClean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JPEG (JPG)</a:t>
            </a:r>
            <a:r>
              <a:rPr lang="zh-TW" altLang="en-US" sz="1600" b="0" i="0" dirty="0" smtClean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1600" b="0" i="0" dirty="0" smtClean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GIF </a:t>
            </a:r>
            <a:r>
              <a:rPr lang="zh-TW" altLang="en-US" sz="1600" b="0" i="0" dirty="0" smtClean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格式（視訊檔格式為 </a:t>
            </a:r>
            <a:r>
              <a:rPr lang="en-US" altLang="zh-TW" sz="1600" b="0" i="0" dirty="0" smtClean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FLV</a:t>
            </a:r>
            <a:r>
              <a:rPr lang="zh-TW" altLang="en-US" sz="1600" b="0" i="0" dirty="0" smtClean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）提交；檔案須在</a:t>
            </a:r>
            <a:r>
              <a:rPr lang="en-US" altLang="zh-TW" sz="1600" b="0" i="0" dirty="0" smtClean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200 KB </a:t>
            </a:r>
            <a:r>
              <a:rPr lang="zh-TW" altLang="en-US" sz="1600" b="0" i="0" dirty="0" smtClean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以下，寬度須為 </a:t>
            </a:r>
            <a:r>
              <a:rPr lang="en-US" altLang="zh-TW" sz="1600" b="0" i="0" dirty="0" smtClean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818 </a:t>
            </a:r>
            <a:r>
              <a:rPr lang="zh-TW" altLang="en-US" sz="1600" b="0" i="0" dirty="0" smtClean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畫素／</a:t>
            </a:r>
            <a:r>
              <a:rPr lang="en-US" altLang="zh-TW" sz="1600" b="0" i="0" dirty="0" smtClean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72 dpi</a:t>
            </a:r>
            <a:r>
              <a:rPr lang="zh-TW" altLang="en-US" sz="1600" b="0" i="0" dirty="0" smtClean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1600" b="0" i="0" dirty="0" smtClean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RGB </a:t>
            </a:r>
            <a:r>
              <a:rPr lang="zh-TW" altLang="en-US" sz="1600" b="0" i="0" dirty="0" smtClean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彩色模式。</a:t>
            </a:r>
            <a:r>
              <a:rPr lang="en-US" altLang="zh-TW" sz="1600" b="0" i="0" dirty="0" smtClean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FLV </a:t>
            </a:r>
            <a:r>
              <a:rPr lang="zh-TW" altLang="en-US" sz="1600" b="0" i="0" dirty="0" smtClean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格式視訊檔案最大不可超過 </a:t>
            </a:r>
            <a:r>
              <a:rPr lang="en-US" altLang="zh-TW" sz="1600" b="0" i="0" dirty="0" smtClean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10 MB</a:t>
            </a:r>
            <a:r>
              <a:rPr lang="zh-TW" altLang="en-US" sz="1600" b="0" i="0" dirty="0" smtClean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1600" b="0" i="0" dirty="0" smtClean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作品不可有不當、中傷或誹謗、騷擾、辱罵、恐嚇、有害、庸俗、褻瀆、過度暴力、種族歧視、民族主義或其他不妥或具有攻擊性、淫穢、色情及露骨的內容。</a:t>
            </a:r>
          </a:p>
        </p:txBody>
      </p:sp>
      <p:pic>
        <p:nvPicPr>
          <p:cNvPr id="5125" name="Picture 5" descr="http://www.lda.com.tw/img/sel1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784" y="519830"/>
            <a:ext cx="29718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文字方塊 8"/>
          <p:cNvSpPr txBox="1"/>
          <p:nvPr/>
        </p:nvSpPr>
        <p:spPr>
          <a:xfrm>
            <a:off x="551146" y="4539831"/>
            <a:ext cx="61252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/>
              <a:t>更多詳細內容，請參考</a:t>
            </a:r>
            <a:r>
              <a:rPr lang="en-US" altLang="zh-TW" b="1" dirty="0" smtClean="0"/>
              <a:t>LDA</a:t>
            </a:r>
            <a:r>
              <a:rPr lang="zh-TW" altLang="en-US" b="1" dirty="0" smtClean="0"/>
              <a:t>台灣官方</a:t>
            </a:r>
            <a:endParaRPr lang="en-US" altLang="zh-TW" b="1" dirty="0" smtClean="0"/>
          </a:p>
          <a:p>
            <a:r>
              <a:rPr lang="en-US" altLang="zh-TW" b="1" i="0" u="none" strike="noStrike" dirty="0" smtClean="0">
                <a:solidFill>
                  <a:srgbClr val="333333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http://www.lda.com.tw/index.html</a:t>
            </a:r>
            <a:endParaRPr lang="en-US" altLang="zh-TW" b="1" i="0" u="none" strike="noStrike" dirty="0" smtClean="0">
              <a:solidFill>
                <a:srgbClr val="333333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dirty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u="sng" dirty="0" smtClean="0"/>
              <a:t>報名請點  網頁最右邊</a:t>
            </a:r>
            <a:r>
              <a:rPr lang="en-US" altLang="zh-TW" b="1" u="sng" dirty="0" smtClean="0"/>
              <a:t>:</a:t>
            </a:r>
            <a:r>
              <a:rPr lang="zh-TW" altLang="en-US" b="1" u="sng" dirty="0" smtClean="0"/>
              <a:t> 線上報名 </a:t>
            </a:r>
          </a:p>
          <a:p>
            <a:endParaRPr lang="zh-TW" altLang="en-US" dirty="0"/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68344" y="32791"/>
            <a:ext cx="1475656" cy="104829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230096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6878975"/>
              </p:ext>
            </p:extLst>
          </p:nvPr>
        </p:nvGraphicFramePr>
        <p:xfrm>
          <a:off x="239886" y="758673"/>
          <a:ext cx="7566047" cy="5647788"/>
        </p:xfrm>
        <a:graphic>
          <a:graphicData uri="http://schemas.openxmlformats.org/drawingml/2006/table">
            <a:tbl>
              <a:tblPr/>
              <a:tblGrid>
                <a:gridCol w="3026419"/>
                <a:gridCol w="4539628"/>
              </a:tblGrid>
              <a:tr h="564778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300" dirty="0">
                          <a:effectLst/>
                        </a:rPr>
                        <a:t/>
                      </a:r>
                      <a:br>
                        <a:rPr lang="zh-TW" altLang="en-US" sz="1300" dirty="0">
                          <a:effectLst/>
                        </a:rPr>
                      </a:br>
                      <a:r>
                        <a:rPr lang="zh-TW" altLang="en-US" sz="1300" dirty="0">
                          <a:effectLst/>
                        </a:rPr>
                        <a:t/>
                      </a:r>
                      <a:br>
                        <a:rPr lang="zh-TW" altLang="en-US" sz="1300" dirty="0">
                          <a:effectLst/>
                        </a:rPr>
                      </a:br>
                      <a:r>
                        <a:rPr lang="zh-TW" altLang="en-US" sz="1300" dirty="0">
                          <a:effectLst/>
                        </a:rPr>
                        <a:t/>
                      </a:r>
                      <a:br>
                        <a:rPr lang="zh-TW" altLang="en-US" sz="1300" dirty="0">
                          <a:effectLst/>
                        </a:rPr>
                      </a:br>
                      <a:endParaRPr lang="zh-TW" altLang="en-US" sz="13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300" dirty="0">
                          <a:effectLst/>
                        </a:rPr>
                        <a:t>共計</a:t>
                      </a:r>
                      <a:r>
                        <a:rPr lang="en-US" altLang="zh-TW" sz="1300" dirty="0">
                          <a:effectLst/>
                        </a:rPr>
                        <a:t>12</a:t>
                      </a:r>
                      <a:r>
                        <a:rPr lang="zh-TW" altLang="en-US" sz="1300" dirty="0">
                          <a:effectLst/>
                        </a:rPr>
                        <a:t>位得獎者會在 </a:t>
                      </a:r>
                      <a:r>
                        <a:rPr lang="en-US" altLang="zh-TW" sz="1300" dirty="0">
                          <a:effectLst/>
                        </a:rPr>
                        <a:t>2015 </a:t>
                      </a:r>
                      <a:r>
                        <a:rPr lang="zh-TW" altLang="en-US" sz="1300" dirty="0">
                          <a:effectLst/>
                        </a:rPr>
                        <a:t>年 </a:t>
                      </a:r>
                      <a:r>
                        <a:rPr lang="en-US" altLang="zh-TW" sz="1300" dirty="0">
                          <a:effectLst/>
                        </a:rPr>
                        <a:t>1 </a:t>
                      </a:r>
                      <a:r>
                        <a:rPr lang="zh-TW" altLang="en-US" sz="1300" dirty="0">
                          <a:effectLst/>
                        </a:rPr>
                        <a:t>月中旬選出，並以 </a:t>
                      </a:r>
                      <a:r>
                        <a:rPr lang="en-US" altLang="zh-TW" sz="1300" dirty="0">
                          <a:effectLst/>
                        </a:rPr>
                        <a:t>email </a:t>
                      </a:r>
                      <a:r>
                        <a:rPr lang="zh-TW" altLang="en-US" sz="1300" dirty="0">
                          <a:effectLst/>
                        </a:rPr>
                        <a:t>的形式通知。</a:t>
                      </a:r>
                    </a:p>
                    <a:p>
                      <a:pPr>
                        <a:lnSpc>
                          <a:spcPts val="2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300" dirty="0">
                          <a:effectLst/>
                        </a:rPr>
                        <a:t>在</a:t>
                      </a:r>
                      <a:r>
                        <a:rPr lang="en-US" altLang="zh-TW" sz="1300" dirty="0">
                          <a:effectLst/>
                        </a:rPr>
                        <a:t>12</a:t>
                      </a:r>
                      <a:r>
                        <a:rPr lang="zh-TW" altLang="en-US" sz="1300" dirty="0">
                          <a:effectLst/>
                        </a:rPr>
                        <a:t>位得獎者中，將有</a:t>
                      </a:r>
                      <a:r>
                        <a:rPr lang="en-US" altLang="zh-TW" sz="1300" dirty="0">
                          <a:effectLst/>
                        </a:rPr>
                        <a:t>4</a:t>
                      </a:r>
                      <a:r>
                        <a:rPr lang="zh-TW" altLang="en-US" sz="1300" dirty="0">
                          <a:effectLst/>
                        </a:rPr>
                        <a:t>名可分別獲得最高</a:t>
                      </a:r>
                      <a:r>
                        <a:rPr lang="en-US" altLang="zh-TW" sz="1300" dirty="0">
                          <a:effectLst/>
                        </a:rPr>
                        <a:t>250</a:t>
                      </a:r>
                      <a:r>
                        <a:rPr lang="zh-TW" altLang="en-US" sz="1300" dirty="0">
                          <a:effectLst/>
                        </a:rPr>
                        <a:t>萬日圓的創作基金</a:t>
                      </a:r>
                      <a:r>
                        <a:rPr lang="en-US" altLang="zh-TW" sz="1300" dirty="0">
                          <a:effectLst/>
                        </a:rPr>
                        <a:t>(</a:t>
                      </a:r>
                      <a:r>
                        <a:rPr lang="zh-TW" altLang="en-US" sz="1300" dirty="0">
                          <a:effectLst/>
                        </a:rPr>
                        <a:t>主辦單位負擔</a:t>
                      </a:r>
                      <a:r>
                        <a:rPr lang="en-US" altLang="zh-TW" sz="1300" dirty="0">
                          <a:effectLst/>
                        </a:rPr>
                        <a:t>)</a:t>
                      </a:r>
                      <a:r>
                        <a:rPr lang="zh-TW" altLang="en-US" sz="1300" dirty="0">
                          <a:effectLst/>
                        </a:rPr>
                        <a:t>，作為概念原型（</a:t>
                      </a:r>
                      <a:r>
                        <a:rPr lang="en-US" altLang="zh-TW" sz="1300" dirty="0">
                          <a:effectLst/>
                        </a:rPr>
                        <a:t>prototype</a:t>
                      </a:r>
                      <a:r>
                        <a:rPr lang="zh-TW" altLang="en-US" sz="1300" dirty="0">
                          <a:effectLst/>
                        </a:rPr>
                        <a:t>）的製作費用。這</a:t>
                      </a:r>
                      <a:r>
                        <a:rPr lang="en-US" altLang="zh-TW" sz="1300" dirty="0">
                          <a:effectLst/>
                        </a:rPr>
                        <a:t>4</a:t>
                      </a:r>
                      <a:r>
                        <a:rPr lang="zh-TW" altLang="en-US" sz="1300" dirty="0">
                          <a:effectLst/>
                        </a:rPr>
                        <a:t>件作品的設計師將會分配與</a:t>
                      </a:r>
                      <a:r>
                        <a:rPr lang="en-US" altLang="zh-TW" sz="1300" dirty="0">
                          <a:effectLst/>
                        </a:rPr>
                        <a:t>4</a:t>
                      </a:r>
                      <a:r>
                        <a:rPr lang="zh-TW" altLang="en-US" sz="1300" dirty="0">
                          <a:effectLst/>
                        </a:rPr>
                        <a:t>位指導設計師會晤，以製作出作品的概念原型。產品可在與指導者的交流中，獲得更完善的開發。</a:t>
                      </a:r>
                    </a:p>
                    <a:p>
                      <a:pPr>
                        <a:lnSpc>
                          <a:spcPts val="2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300" dirty="0">
                          <a:effectLst/>
                        </a:rPr>
                        <a:t>以上</a:t>
                      </a:r>
                      <a:r>
                        <a:rPr lang="en-US" altLang="zh-TW" sz="1300" dirty="0">
                          <a:effectLst/>
                        </a:rPr>
                        <a:t>4</a:t>
                      </a:r>
                      <a:r>
                        <a:rPr lang="zh-TW" altLang="en-US" sz="1300" dirty="0">
                          <a:effectLst/>
                        </a:rPr>
                        <a:t>項概念原型以及其他</a:t>
                      </a:r>
                      <a:r>
                        <a:rPr lang="en-US" altLang="zh-TW" sz="1300" dirty="0">
                          <a:effectLst/>
                        </a:rPr>
                        <a:t>8</a:t>
                      </a:r>
                      <a:r>
                        <a:rPr lang="zh-TW" altLang="en-US" sz="1300" dirty="0">
                          <a:effectLst/>
                        </a:rPr>
                        <a:t>件優選作品，將於</a:t>
                      </a:r>
                      <a:r>
                        <a:rPr lang="en-US" altLang="zh-TW" sz="1300" dirty="0">
                          <a:effectLst/>
                        </a:rPr>
                        <a:t>2015</a:t>
                      </a:r>
                      <a:r>
                        <a:rPr lang="zh-TW" altLang="en-US" sz="1300" dirty="0">
                          <a:effectLst/>
                        </a:rPr>
                        <a:t>年米蘭設計週（</a:t>
                      </a:r>
                      <a:r>
                        <a:rPr lang="en-US" altLang="zh-TW" sz="1300" dirty="0">
                          <a:effectLst/>
                        </a:rPr>
                        <a:t>2015</a:t>
                      </a:r>
                      <a:r>
                        <a:rPr lang="zh-TW" altLang="en-US" sz="1300" dirty="0">
                          <a:effectLst/>
                        </a:rPr>
                        <a:t>年</a:t>
                      </a:r>
                      <a:r>
                        <a:rPr lang="en-US" altLang="zh-TW" sz="1300" dirty="0">
                          <a:effectLst/>
                        </a:rPr>
                        <a:t>4</a:t>
                      </a:r>
                      <a:r>
                        <a:rPr lang="zh-TW" altLang="en-US" sz="1300" dirty="0">
                          <a:effectLst/>
                        </a:rPr>
                        <a:t>月</a:t>
                      </a:r>
                      <a:r>
                        <a:rPr lang="en-US" altLang="zh-TW" sz="1300" dirty="0">
                          <a:effectLst/>
                        </a:rPr>
                        <a:t>14</a:t>
                      </a:r>
                      <a:r>
                        <a:rPr lang="zh-TW" altLang="en-US" sz="1300" dirty="0">
                          <a:effectLst/>
                        </a:rPr>
                        <a:t>日</a:t>
                      </a:r>
                      <a:r>
                        <a:rPr lang="en-US" altLang="zh-TW" sz="1300" dirty="0">
                          <a:effectLst/>
                        </a:rPr>
                        <a:t>~19</a:t>
                      </a:r>
                      <a:r>
                        <a:rPr lang="zh-TW" altLang="en-US" sz="1300" dirty="0">
                          <a:effectLst/>
                        </a:rPr>
                        <a:t>日）的</a:t>
                      </a:r>
                      <a:r>
                        <a:rPr lang="en-US" altLang="zh-TW" sz="1300" dirty="0">
                          <a:effectLst/>
                        </a:rPr>
                        <a:t>LEXUS</a:t>
                      </a:r>
                      <a:r>
                        <a:rPr lang="zh-TW" altLang="en-US" sz="1300" dirty="0">
                          <a:effectLst/>
                        </a:rPr>
                        <a:t>展區中展出，並參加</a:t>
                      </a:r>
                      <a:r>
                        <a:rPr lang="en-US" altLang="zh-TW" sz="1300" dirty="0">
                          <a:effectLst/>
                        </a:rPr>
                        <a:t>LEXUS AWARD 2015</a:t>
                      </a:r>
                      <a:r>
                        <a:rPr lang="zh-TW" altLang="en-US" sz="1300" dirty="0">
                          <a:effectLst/>
                        </a:rPr>
                        <a:t>的展覽及頒獎典禮。</a:t>
                      </a:r>
                    </a:p>
                    <a:p>
                      <a:pPr>
                        <a:lnSpc>
                          <a:spcPts val="2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300" dirty="0">
                          <a:effectLst/>
                        </a:rPr>
                        <a:t>獎項包括來回機票</a:t>
                      </a:r>
                      <a:r>
                        <a:rPr lang="en-US" altLang="zh-TW" sz="1300" dirty="0">
                          <a:effectLst/>
                        </a:rPr>
                        <a:t>1 </a:t>
                      </a:r>
                      <a:r>
                        <a:rPr lang="zh-TW" altLang="en-US" sz="1300" dirty="0">
                          <a:effectLst/>
                        </a:rPr>
                        <a:t>張以及</a:t>
                      </a:r>
                      <a:r>
                        <a:rPr lang="en-US" altLang="zh-TW" sz="1300" dirty="0">
                          <a:effectLst/>
                        </a:rPr>
                        <a:t>2 </a:t>
                      </a:r>
                      <a:r>
                        <a:rPr lang="zh-TW" altLang="en-US" sz="1300" dirty="0">
                          <a:effectLst/>
                        </a:rPr>
                        <a:t>晚住宿。機票為入圍者往返所在地區主要機場與義大利米蘭，與</a:t>
                      </a:r>
                      <a:r>
                        <a:rPr lang="en-US" altLang="zh-TW" sz="1300" dirty="0">
                          <a:effectLst/>
                        </a:rPr>
                        <a:t>2</a:t>
                      </a:r>
                      <a:r>
                        <a:rPr lang="zh-TW" altLang="en-US" sz="1300" dirty="0">
                          <a:effectLst/>
                        </a:rPr>
                        <a:t>晚住宿費用。若為個人參賽者，贊助廠商將負擔 </a:t>
                      </a:r>
                      <a:r>
                        <a:rPr lang="en-US" altLang="zh-TW" sz="1300" dirty="0">
                          <a:effectLst/>
                        </a:rPr>
                        <a:t>1</a:t>
                      </a:r>
                      <a:r>
                        <a:rPr lang="zh-TW" altLang="en-US" sz="1300" dirty="0">
                          <a:effectLst/>
                        </a:rPr>
                        <a:t>份經濟艙來回機票與住宿費用，航空公司及住宿地點由贊助廠商全權決定。若入圍作品係由團體參賽者 </a:t>
                      </a:r>
                      <a:r>
                        <a:rPr lang="en-US" altLang="zh-TW" sz="1300" dirty="0">
                          <a:effectLst/>
                        </a:rPr>
                        <a:t>(1</a:t>
                      </a:r>
                      <a:r>
                        <a:rPr lang="zh-TW" altLang="en-US" sz="1300" dirty="0">
                          <a:effectLst/>
                        </a:rPr>
                        <a:t>人以上</a:t>
                      </a:r>
                      <a:r>
                        <a:rPr lang="en-US" altLang="zh-TW" sz="1300" dirty="0">
                          <a:effectLst/>
                        </a:rPr>
                        <a:t>) </a:t>
                      </a:r>
                      <a:r>
                        <a:rPr lang="zh-TW" altLang="en-US" sz="1300" dirty="0">
                          <a:effectLst/>
                        </a:rPr>
                        <a:t>提交，則僅有</a:t>
                      </a:r>
                      <a:r>
                        <a:rPr lang="en-US" altLang="zh-TW" sz="1300" dirty="0">
                          <a:effectLst/>
                        </a:rPr>
                        <a:t>1</a:t>
                      </a:r>
                      <a:r>
                        <a:rPr lang="zh-TW" altLang="en-US" sz="1300" dirty="0">
                          <a:effectLst/>
                        </a:rPr>
                        <a:t>位代表可獲邀前往，且僅</a:t>
                      </a:r>
                      <a:r>
                        <a:rPr lang="en-US" altLang="zh-TW" sz="1300" dirty="0">
                          <a:effectLst/>
                        </a:rPr>
                        <a:t>1</a:t>
                      </a:r>
                      <a:r>
                        <a:rPr lang="zh-TW" altLang="en-US" sz="1300" dirty="0">
                          <a:effectLst/>
                        </a:rPr>
                        <a:t>人的費用可獲得贊助。</a:t>
                      </a:r>
                    </a:p>
                    <a:p>
                      <a:pPr>
                        <a:lnSpc>
                          <a:spcPts val="2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300" dirty="0">
                          <a:effectLst/>
                        </a:rPr>
                        <a:t>獎項不可轉移他人，亦不可折抵現金。得獎者必須備妥全部所需的旅行文件，每位決賽者皆有責任提供正確的文件（包括政府發出的有照證件），出境與返回日期由</a:t>
                      </a:r>
                      <a:r>
                        <a:rPr lang="en-US" altLang="zh-TW" sz="1300" dirty="0">
                          <a:effectLst/>
                        </a:rPr>
                        <a:t>Lexus International</a:t>
                      </a:r>
                      <a:r>
                        <a:rPr lang="zh-TW" altLang="en-US" sz="1300" dirty="0">
                          <a:effectLst/>
                        </a:rPr>
                        <a:t>全權酌情決定是否改變。機票不可退還／不可轉移，並且可能無法升級和／或累積飛行里程數。所有機票皆需視飛航計畫變更、罷工和時間表或路線變更而定。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145" name="Picture 1" descr="http://www.lda.com.tw/img/sel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886" y="758673"/>
            <a:ext cx="2688985" cy="1283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166813" y="10810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68344" y="32791"/>
            <a:ext cx="1475656" cy="104829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802841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8677020"/>
              </p:ext>
            </p:extLst>
          </p:nvPr>
        </p:nvGraphicFramePr>
        <p:xfrm>
          <a:off x="300624" y="1100572"/>
          <a:ext cx="7886700" cy="5099812"/>
        </p:xfrm>
        <a:graphic>
          <a:graphicData uri="http://schemas.openxmlformats.org/drawingml/2006/table">
            <a:tbl>
              <a:tblPr/>
              <a:tblGrid>
                <a:gridCol w="3154680"/>
                <a:gridCol w="4732020"/>
              </a:tblGrid>
              <a:tr h="509981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effectLst/>
                        </a:rPr>
                        <a:t/>
                      </a:r>
                      <a:br>
                        <a:rPr lang="zh-TW" altLang="en-US" sz="1600" dirty="0">
                          <a:effectLst/>
                        </a:rPr>
                      </a:br>
                      <a:endParaRPr lang="zh-TW" altLang="en-US" sz="16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300" dirty="0">
                          <a:effectLst/>
                          <a:latin typeface="+mn-lt"/>
                          <a:ea typeface="+mn-ea"/>
                        </a:rPr>
                        <a:t>評審將會以下列各項評核點作為基準，不論評審決定採取何種比例分配，評審具有最終決定權。</a:t>
                      </a:r>
                      <a:br>
                        <a:rPr lang="zh-TW" altLang="en-US" sz="1300" dirty="0">
                          <a:effectLst/>
                          <a:latin typeface="+mn-lt"/>
                          <a:ea typeface="+mn-ea"/>
                        </a:rPr>
                      </a:br>
                      <a:r>
                        <a:rPr lang="en-US" altLang="zh-TW" sz="1300" dirty="0">
                          <a:effectLst/>
                          <a:latin typeface="+mn-lt"/>
                          <a:ea typeface="+mn-ea"/>
                        </a:rPr>
                        <a:t>-</a:t>
                      </a:r>
                      <a:r>
                        <a:rPr lang="zh-TW" altLang="en-US" sz="1300" dirty="0">
                          <a:effectLst/>
                          <a:latin typeface="+mn-lt"/>
                          <a:ea typeface="+mn-ea"/>
                        </a:rPr>
                        <a:t>設計概念是否緊扣主題。</a:t>
                      </a:r>
                      <a:br>
                        <a:rPr lang="zh-TW" altLang="en-US" sz="1300" dirty="0">
                          <a:effectLst/>
                          <a:latin typeface="+mn-lt"/>
                          <a:ea typeface="+mn-ea"/>
                        </a:rPr>
                      </a:br>
                      <a:r>
                        <a:rPr lang="en-US" altLang="zh-TW" sz="1300" dirty="0">
                          <a:effectLst/>
                          <a:latin typeface="+mn-lt"/>
                          <a:ea typeface="+mn-ea"/>
                        </a:rPr>
                        <a:t>-</a:t>
                      </a:r>
                      <a:r>
                        <a:rPr lang="zh-TW" altLang="en-US" sz="1300" dirty="0">
                          <a:effectLst/>
                          <a:latin typeface="+mn-lt"/>
                          <a:ea typeface="+mn-ea"/>
                        </a:rPr>
                        <a:t>符合</a:t>
                      </a:r>
                      <a:r>
                        <a:rPr lang="en-US" altLang="zh-TW" sz="1300" dirty="0">
                          <a:effectLst/>
                          <a:latin typeface="+mn-lt"/>
                          <a:ea typeface="+mn-ea"/>
                        </a:rPr>
                        <a:t>LEXUS</a:t>
                      </a:r>
                      <a:r>
                        <a:rPr lang="zh-TW" altLang="en-US" sz="1300" dirty="0">
                          <a:effectLst/>
                          <a:latin typeface="+mn-lt"/>
                          <a:ea typeface="+mn-ea"/>
                        </a:rPr>
                        <a:t>品牌形象並理解 </a:t>
                      </a:r>
                      <a:r>
                        <a:rPr lang="en-US" altLang="zh-TW" sz="1300" dirty="0">
                          <a:effectLst/>
                          <a:latin typeface="+mn-lt"/>
                          <a:ea typeface="+mn-ea"/>
                        </a:rPr>
                        <a:t>LEXUS</a:t>
                      </a:r>
                      <a:r>
                        <a:rPr lang="zh-TW" altLang="en-US" sz="1300" dirty="0">
                          <a:effectLst/>
                          <a:latin typeface="+mn-lt"/>
                          <a:ea typeface="+mn-ea"/>
                        </a:rPr>
                        <a:t>的設計理念，並以獨特的方式詮釋。</a:t>
                      </a:r>
                      <a:br>
                        <a:rPr lang="zh-TW" altLang="en-US" sz="1300" dirty="0">
                          <a:effectLst/>
                          <a:latin typeface="+mn-lt"/>
                          <a:ea typeface="+mn-ea"/>
                        </a:rPr>
                      </a:br>
                      <a:r>
                        <a:rPr lang="en-US" altLang="zh-TW" sz="1300" dirty="0">
                          <a:effectLst/>
                          <a:latin typeface="+mn-lt"/>
                          <a:ea typeface="+mn-ea"/>
                        </a:rPr>
                        <a:t>-</a:t>
                      </a:r>
                      <a:r>
                        <a:rPr lang="zh-TW" altLang="en-US" sz="1300" dirty="0">
                          <a:effectLst/>
                          <a:latin typeface="+mn-lt"/>
                          <a:ea typeface="+mn-ea"/>
                        </a:rPr>
                        <a:t>與主題相關之獨特觀點及充滿原創性的解決方式。</a:t>
                      </a:r>
                      <a:br>
                        <a:rPr lang="zh-TW" altLang="en-US" sz="1300" dirty="0">
                          <a:effectLst/>
                          <a:latin typeface="+mn-lt"/>
                          <a:ea typeface="+mn-ea"/>
                        </a:rPr>
                      </a:br>
                      <a:r>
                        <a:rPr lang="en-US" altLang="zh-TW" sz="1300" dirty="0">
                          <a:effectLst/>
                          <a:latin typeface="+mn-lt"/>
                          <a:ea typeface="+mn-ea"/>
                        </a:rPr>
                        <a:t>-</a:t>
                      </a:r>
                      <a:r>
                        <a:rPr lang="zh-TW" altLang="en-US" sz="1300" dirty="0">
                          <a:effectLst/>
                          <a:latin typeface="+mn-lt"/>
                          <a:ea typeface="+mn-ea"/>
                        </a:rPr>
                        <a:t>作品之可執行性。</a:t>
                      </a:r>
                      <a:br>
                        <a:rPr lang="zh-TW" altLang="en-US" sz="1300" dirty="0">
                          <a:effectLst/>
                          <a:latin typeface="+mn-lt"/>
                          <a:ea typeface="+mn-ea"/>
                        </a:rPr>
                      </a:br>
                      <a:endParaRPr lang="zh-TW" altLang="en-US" sz="1300" dirty="0">
                        <a:effectLst/>
                        <a:latin typeface="+mn-lt"/>
                        <a:ea typeface="+mn-ea"/>
                      </a:endParaRPr>
                    </a:p>
                    <a:p>
                      <a:pPr>
                        <a:lnSpc>
                          <a:spcPts val="2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300" dirty="0">
                          <a:effectLst/>
                          <a:latin typeface="+mn-lt"/>
                          <a:ea typeface="+mn-ea"/>
                        </a:rPr>
                        <a:t>評審將於</a:t>
                      </a:r>
                      <a:r>
                        <a:rPr lang="en-US" altLang="zh-TW" sz="1300" dirty="0">
                          <a:effectLst/>
                          <a:latin typeface="+mn-lt"/>
                          <a:ea typeface="+mn-ea"/>
                        </a:rPr>
                        <a:t>2014/12</a:t>
                      </a:r>
                      <a:r>
                        <a:rPr lang="zh-TW" altLang="en-US" sz="1300" dirty="0">
                          <a:effectLst/>
                          <a:latin typeface="+mn-lt"/>
                          <a:ea typeface="+mn-ea"/>
                        </a:rPr>
                        <a:t>月底進行評選</a:t>
                      </a:r>
                      <a:r>
                        <a:rPr lang="en-US" altLang="zh-TW" sz="1300" dirty="0">
                          <a:effectLst/>
                          <a:latin typeface="+mn-lt"/>
                          <a:ea typeface="+mn-ea"/>
                        </a:rPr>
                        <a:t>(</a:t>
                      </a:r>
                      <a:r>
                        <a:rPr lang="zh-TW" altLang="en-US" sz="1300" dirty="0">
                          <a:effectLst/>
                          <a:latin typeface="+mn-lt"/>
                          <a:ea typeface="+mn-ea"/>
                        </a:rPr>
                        <a:t>評選出</a:t>
                      </a:r>
                      <a:r>
                        <a:rPr lang="en-US" altLang="zh-TW" sz="1300" dirty="0">
                          <a:effectLst/>
                          <a:latin typeface="+mn-lt"/>
                          <a:ea typeface="+mn-ea"/>
                        </a:rPr>
                        <a:t>4</a:t>
                      </a:r>
                      <a:r>
                        <a:rPr lang="zh-TW" altLang="en-US" sz="1300" dirty="0">
                          <a:effectLst/>
                          <a:latin typeface="+mn-lt"/>
                          <a:ea typeface="+mn-ea"/>
                        </a:rPr>
                        <a:t>組可進行原型創作之作品以及</a:t>
                      </a:r>
                      <a:r>
                        <a:rPr lang="en-US" altLang="zh-TW" sz="1300" dirty="0">
                          <a:effectLst/>
                          <a:latin typeface="+mn-lt"/>
                          <a:ea typeface="+mn-ea"/>
                        </a:rPr>
                        <a:t>8</a:t>
                      </a:r>
                      <a:r>
                        <a:rPr lang="zh-TW" altLang="en-US" sz="1300" dirty="0">
                          <a:effectLst/>
                          <a:latin typeface="+mn-lt"/>
                          <a:ea typeface="+mn-ea"/>
                        </a:rPr>
                        <a:t>組優選作品</a:t>
                      </a:r>
                      <a:r>
                        <a:rPr lang="en-US" altLang="zh-TW" sz="1300" dirty="0">
                          <a:effectLst/>
                          <a:latin typeface="+mn-lt"/>
                          <a:ea typeface="+mn-ea"/>
                        </a:rPr>
                        <a:t>)</a:t>
                      </a:r>
                      <a:r>
                        <a:rPr lang="zh-TW" altLang="en-US" sz="1300" dirty="0">
                          <a:effectLst/>
                          <a:latin typeface="+mn-lt"/>
                          <a:ea typeface="+mn-ea"/>
                        </a:rPr>
                        <a:t>，得獎名單預計於 </a:t>
                      </a:r>
                      <a:r>
                        <a:rPr lang="en-US" altLang="zh-TW" sz="1300" dirty="0">
                          <a:effectLst/>
                          <a:latin typeface="+mn-lt"/>
                          <a:ea typeface="+mn-ea"/>
                        </a:rPr>
                        <a:t>2015/1</a:t>
                      </a:r>
                      <a:r>
                        <a:rPr lang="zh-TW" altLang="en-US" sz="1300" dirty="0">
                          <a:effectLst/>
                          <a:latin typeface="+mn-lt"/>
                          <a:ea typeface="+mn-ea"/>
                        </a:rPr>
                        <a:t>月中旬公告，屆時將以</a:t>
                      </a:r>
                      <a:r>
                        <a:rPr lang="en-US" altLang="zh-TW" sz="1300" dirty="0">
                          <a:effectLst/>
                          <a:latin typeface="+mn-lt"/>
                          <a:ea typeface="+mn-ea"/>
                        </a:rPr>
                        <a:t>email</a:t>
                      </a:r>
                      <a:r>
                        <a:rPr lang="zh-TW" altLang="en-US" sz="1300" dirty="0">
                          <a:effectLst/>
                          <a:latin typeface="+mn-lt"/>
                          <a:ea typeface="+mn-ea"/>
                        </a:rPr>
                        <a:t>通知得獎者（主辦單位</a:t>
                      </a:r>
                      <a:r>
                        <a:rPr lang="en-US" altLang="zh-TW" sz="1300" dirty="0">
                          <a:effectLst/>
                          <a:latin typeface="+mn-lt"/>
                          <a:ea typeface="+mn-ea"/>
                        </a:rPr>
                        <a:t>Lexus International</a:t>
                      </a:r>
                      <a:r>
                        <a:rPr lang="zh-TW" altLang="en-US" sz="1300" dirty="0">
                          <a:effectLst/>
                          <a:latin typeface="+mn-lt"/>
                          <a:ea typeface="+mn-ea"/>
                        </a:rPr>
                        <a:t>保留修改的權利）。</a:t>
                      </a:r>
                    </a:p>
                    <a:p>
                      <a:pPr>
                        <a:lnSpc>
                          <a:spcPts val="2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300" dirty="0">
                          <a:effectLst/>
                          <a:latin typeface="+mn-lt"/>
                          <a:ea typeface="+mn-ea"/>
                        </a:rPr>
                        <a:t>主辦單位對錯誤、變更、不完整或凌亂的聯絡資訊恕不予以負責，故無法聯絡之得獎者，主辦單位將另行遴選獲獎者。</a:t>
                      </a:r>
                    </a:p>
                    <a:p>
                      <a:pPr>
                        <a:lnSpc>
                          <a:spcPts val="2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300" dirty="0">
                          <a:effectLst/>
                          <a:latin typeface="+mn-lt"/>
                          <a:ea typeface="+mn-ea"/>
                        </a:rPr>
                        <a:t>未遵守規則之獲獎者將喪失得獎資格且使獎項易主；如發現獲獎者有不合格之處，或領獎前因各種理由拒絕領獎，即取消資格並另選獲獎者。比賽恕不對遲交、遺失或聯繫不到領獎者負責或承擔任何責任。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5" name="Picture 1" descr="http://www.lda.com.tw/img/sel8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49" y="1048297"/>
            <a:ext cx="2333625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68344" y="0"/>
            <a:ext cx="1475656" cy="104829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378329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707</Words>
  <Application>Microsoft Office PowerPoint</Application>
  <PresentationFormat>如螢幕大小 (4:3)</PresentationFormat>
  <Paragraphs>46</Paragraphs>
  <Slides>8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5" baseType="lpstr">
      <vt:lpstr>微軟正黑體</vt:lpstr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  <vt:lpstr>一、競賽背景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禾圓</dc:creator>
  <cp:lastModifiedBy>禾圓</cp:lastModifiedBy>
  <cp:revision>7</cp:revision>
  <dcterms:created xsi:type="dcterms:W3CDTF">2014-09-25T02:50:20Z</dcterms:created>
  <dcterms:modified xsi:type="dcterms:W3CDTF">2014-09-25T03:36:25Z</dcterms:modified>
</cp:coreProperties>
</file>